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78" r:id="rId3"/>
    <p:sldId id="257" r:id="rId4"/>
    <p:sldId id="258" r:id="rId5"/>
    <p:sldId id="267" r:id="rId6"/>
    <p:sldId id="269" r:id="rId7"/>
    <p:sldId id="270" r:id="rId8"/>
    <p:sldId id="276" r:id="rId9"/>
    <p:sldId id="279" r:id="rId10"/>
    <p:sldId id="277" r:id="rId11"/>
    <p:sldId id="262" r:id="rId12"/>
    <p:sldId id="268" r:id="rId13"/>
    <p:sldId id="266" r:id="rId14"/>
    <p:sldId id="274" r:id="rId15"/>
    <p:sldId id="272" r:id="rId16"/>
    <p:sldId id="271" r:id="rId17"/>
    <p:sldId id="273" r:id="rId1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5" autoAdjust="0"/>
    <p:restoredTop sz="72487" autoAdjust="0"/>
  </p:normalViewPr>
  <p:slideViewPr>
    <p:cSldViewPr snapToGrid="0">
      <p:cViewPr varScale="1">
        <p:scale>
          <a:sx n="62" d="100"/>
          <a:sy n="62" d="100"/>
        </p:scale>
        <p:origin x="1454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DEBC5-B985-4DBD-971A-DE566E1C50A2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E3956-8282-4F35-BBF9-4A117B2EA08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4472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932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658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sz="9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4809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haven’t clock speeds increased, even though transistors have continued to shrink?</a:t>
            </a:r>
            <a:endParaRPr lang="en-US" b="0" i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endParaRPr lang="en-US" b="0" i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Dennard Scaling postulated that 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as </a:t>
            </a:r>
            <a:r>
              <a:rPr lang="en-US" b="1" i="0">
                <a:solidFill>
                  <a:srgbClr val="040C28"/>
                </a:solidFill>
                <a:effectLst/>
                <a:latin typeface="Google Sans"/>
              </a:rPr>
              <a:t>transistors get smaller their power density stays constant</a:t>
            </a:r>
            <a:r>
              <a:rPr lang="en-US" b="0" i="0">
                <a:solidFill>
                  <a:srgbClr val="040C28"/>
                </a:solidFill>
                <a:effectLst/>
                <a:latin typeface="Google Sans"/>
              </a:rPr>
              <a:t>, so that the power use stays in proportion with area</a:t>
            </a:r>
            <a:r>
              <a:rPr lang="en-US" b="0" i="0">
                <a:solidFill>
                  <a:srgbClr val="202124"/>
                </a:solidFill>
                <a:effectLst/>
                <a:latin typeface="Google Sans"/>
              </a:rPr>
              <a:t>. This allowed CPU manufacturers to raise clock frequencies from one generation to the next without significantly increasing overall circuit power consumption. </a:t>
            </a:r>
            <a: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But there was a limit to how long this would last. Smaller devices with thinner dielectrics and shorter channels are more prone to leakage.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1931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83444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 if you want to speed up, you go parallel!</a:t>
            </a:r>
          </a:p>
          <a:p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232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5387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044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much faster can you get?</a:t>
            </a:r>
          </a:p>
          <a:p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0595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can always improve the scaling by destroying performance per processor and/or by choosing a very computationally expensive algorithm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AE3956-8282-4F35-BBF9-4A117B2EA08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23438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23AD5-7EE1-89D1-CC15-61B0198DF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8D90A8-E116-07ED-BA2E-C66CFD39F5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45E0E-43C3-F9FA-1A49-67FE04D47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C708C-D056-CAD0-0755-66ACBFD58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2D0C9-3C59-867A-945B-10FE5409F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6476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87B68-1567-6949-4E7C-11A22D19D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63342-97B2-D17D-B0DA-5A2D2BD99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C00C7-38BB-4AEE-15DC-19A51A068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B6F23-8EF7-46E8-1717-2287DBFA4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53639A-2AEA-8ACB-21C3-2C292C71E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151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BFE5C5-60BF-1D86-E764-3C9E1D075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0EE016-A535-87F9-BE94-9B8CA445CC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4D0F71-1BDF-98CA-8741-D12289DB5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A66BF-0581-EFB7-CE01-21EC8FFC0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DE95F-8E74-00C5-6A32-7DC697AA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8429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78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5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42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57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379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70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244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773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BDBCB-70B0-2B73-6940-DB0DF846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81713-BABF-149F-543B-A52A432CB8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676085-C6EA-7049-61BE-13AB5A67A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7A9E9-AD50-4E18-FB34-BFF00A3D4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11479-86B5-DC0F-110F-D9A57666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05794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42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163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59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46FE-4713-3D40-6F13-886C31851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B1E0CD-8B54-6A1B-938B-8F73E465E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E2331-8208-01A3-0DDB-E27535B05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3F99A-C961-DC20-C4D2-63C470463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30D86-32E4-DB6E-EEBA-4B739BFFC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924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38FDD-D015-3BF6-12D6-1ADEC99C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3D290-084B-300D-2265-762F30F29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0FC830-718B-CE3E-76A2-0263873867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C51E90-3326-75DC-5ACC-5C65752A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D9D72-FCB2-172A-147D-D092DCCB4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DD306-CFD9-BA41-389D-4A3BE063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351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C2367-B205-743C-EB21-78E1CB68B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A4F66-83A7-810A-20DF-CF79897F7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2A986-A376-C4CA-CA08-F63B17FA3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470D90-2245-435F-8F1F-9186D08DE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EB158B-9FCF-A5A6-DC7C-87E754A43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1E53AB-2760-1C6D-A385-1281732F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7D2C0-3DC4-4C2E-702F-717E08B1B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DB3254-B818-23E0-3232-BCD4F40D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4957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F926-10A0-5CF3-92E9-FBD806F00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43CFD-89E4-5E9F-57BF-6564CE72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882BCA-F2CA-C9AC-4ACB-6C9ADE956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385B4F-5992-2C1E-20D0-52883872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29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5F4D2-E07C-D177-E81C-88CB9C4D7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12E6D1-80FF-0900-BEFD-7DD46CFD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E8498-2E7C-338D-BA89-618420322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1457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8BE6E-2E0F-5E6A-B83C-72E74D56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51338-D0FE-7E34-3C04-7C5EC208AF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71DB1-B3EC-5CE3-240B-66E1AECF9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A3F28-D873-D6F2-0097-C0637441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C93D38-8793-199F-8F55-BA3D9F175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2A14E-2A0B-BEED-1600-85E83C710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038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C90A6-0168-5FC5-3FB5-3D63149D3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8E7B21-08F7-F669-A827-399DC8C292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29A01A-BB47-6B53-DDE2-253F7D99D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5ECBBA-1E73-90FA-7E34-68527795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9B05B-834C-D609-F7A1-655A764B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5DE33-E19D-47F9-BD3D-AFD46826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898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196E57-1131-E79C-582E-F00BB1BC2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1C40B-1B77-C30D-E582-F69AC1ADF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93A24-F5C5-E60D-E0FA-18FFA35228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3529F-F810-4FC9-BD64-0B4367090BD1}" type="datetimeFigureOut">
              <a:rPr lang="nl-NL" smtClean="0"/>
              <a:t>30-11-2023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7CC9C-A7F1-AF1B-F8F8-C5DCB11D1A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3747C-69C2-6460-0BEF-BFCF65F40B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3C11-EB2C-44C6-9893-49804F457FE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256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6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Introduction to Parallel Computing</a:t>
            </a:r>
            <a:endParaRPr lang="en-US" sz="4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Parallel MODFLOW Training Class, December 1</a:t>
            </a:r>
            <a:r>
              <a:rPr lang="en-US" sz="2000" baseline="30000">
                <a:solidFill>
                  <a:srgbClr val="FFFFFF"/>
                </a:solidFill>
              </a:rPr>
              <a:t>st</a:t>
            </a:r>
            <a:r>
              <a:rPr lang="en-US" sz="2000">
                <a:solidFill>
                  <a:srgbClr val="FFFFFF"/>
                </a:solidFill>
              </a:rPr>
              <a:t>, 2023, Deltares, NL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BC4-ABAC-B819-90BB-D2A575C7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 on Speedup</a:t>
            </a:r>
            <a:endParaRPr lang="nl-N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D9E1E0-96DD-9D78-151F-1820364D2805}"/>
              </a:ext>
            </a:extLst>
          </p:cNvPr>
          <p:cNvSpPr/>
          <p:nvPr/>
        </p:nvSpPr>
        <p:spPr>
          <a:xfrm>
            <a:off x="838199" y="1690688"/>
            <a:ext cx="10515599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Further division of the </a:t>
            </a:r>
            <a:r>
              <a:rPr lang="en-US" sz="2800"/>
              <a:t>work (i.e. smaller </a:t>
            </a:r>
            <a:r>
              <a:rPr lang="en-US" sz="2800" dirty="0"/>
              <a:t>domains, increase in processor cores) increases communication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Put differently: how large can you make your model?!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Amdahl’s law: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</p:txBody>
      </p:sp>
      <p:pic>
        <p:nvPicPr>
          <p:cNvPr id="28" name="Picture 2" descr="undefined">
            <a:extLst>
              <a:ext uri="{FF2B5EF4-FFF2-40B4-BE49-F238E27FC236}">
                <a16:creationId xmlns:a16="http://schemas.microsoft.com/office/drawing/2014/main" id="{6C4D852D-C25E-4DA2-27B7-153DFA2FD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41" y="3234435"/>
            <a:ext cx="4494908" cy="351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2ED8A5-712A-D941-3C53-9E11183879D2}"/>
                  </a:ext>
                </a:extLst>
              </p:cNvPr>
              <p:cNvSpPr txBox="1"/>
              <p:nvPr/>
            </p:nvSpPr>
            <p:spPr>
              <a:xfrm flipH="1">
                <a:off x="1944899" y="4185426"/>
                <a:ext cx="4572000" cy="1506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l-NL" sz="2400" dirty="0"/>
                  <a:t>Speedup</a:t>
                </a:r>
                <a:r>
                  <a:rPr lang="nl-NL" sz="2800" dirty="0"/>
                  <a:t>  ≤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nl-NL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nl-NL" sz="28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nl-NL" sz="2800" b="0" i="0" smtClean="0">
                            <a:latin typeface="Cambria Math" panose="02040503050406030204" pitchFamily="18" charset="0"/>
                          </a:rPr>
                          <m:t>1 − </m:t>
                        </m:r>
                        <m:r>
                          <m:rPr>
                            <m:sty m:val="p"/>
                          </m:rPr>
                          <a:rPr lang="nl-NL" sz="2800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den>
                    </m:f>
                  </m:oMath>
                </a14:m>
                <a:endParaRPr lang="nl-NL" sz="2800" dirty="0"/>
              </a:p>
              <a:p>
                <a:endParaRPr lang="nl-NL" sz="2400" dirty="0"/>
              </a:p>
              <a:p>
                <a:r>
                  <a:rPr lang="nl-NL" sz="2400" dirty="0" err="1"/>
                  <a:t>with</a:t>
                </a:r>
                <a:r>
                  <a:rPr lang="nl-NL" sz="2400" dirty="0"/>
                  <a:t> p = parallel </a:t>
                </a:r>
                <a:r>
                  <a:rPr lang="nl-NL" sz="2400" dirty="0" err="1"/>
                  <a:t>portion</a:t>
                </a:r>
                <a:endParaRPr lang="nl-NL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F2ED8A5-712A-D941-3C53-9E1118387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944899" y="4185426"/>
                <a:ext cx="4572000" cy="1506374"/>
              </a:xfrm>
              <a:prstGeom prst="rect">
                <a:avLst/>
              </a:prstGeom>
              <a:blipFill>
                <a:blip r:embed="rId4"/>
                <a:stretch>
                  <a:fillRect l="-2000" b="-7692"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147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7FB3-549D-6E52-9C30-BE19D30C2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note on Speedup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8853D-1826-C180-CB36-56C88AA3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Should I use Algorithm 1 or Algorithm 2?</a:t>
            </a:r>
          </a:p>
          <a:p>
            <a:r>
              <a:rPr lang="en-US"/>
              <a:t>How about now?</a:t>
            </a:r>
            <a:endParaRPr lang="nl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EB95AC-5E14-3139-4BAC-0F510A3B00D7}"/>
              </a:ext>
            </a:extLst>
          </p:cNvPr>
          <p:cNvGrpSpPr/>
          <p:nvPr/>
        </p:nvGrpSpPr>
        <p:grpSpPr>
          <a:xfrm>
            <a:off x="975331" y="2895846"/>
            <a:ext cx="4588456" cy="3740855"/>
            <a:chOff x="975331" y="2895846"/>
            <a:chExt cx="4588456" cy="37408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DD36CD-BF20-248D-DBA8-8621E7927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5331" y="2895846"/>
              <a:ext cx="4588456" cy="374085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AAF806-CD85-84AF-6989-A6B4486BB395}"/>
                </a:ext>
              </a:extLst>
            </p:cNvPr>
            <p:cNvSpPr txBox="1"/>
            <p:nvPr/>
          </p:nvSpPr>
          <p:spPr>
            <a:xfrm>
              <a:off x="3877997" y="3062449"/>
              <a:ext cx="1374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Figure by W. Gropp</a:t>
              </a:r>
              <a:endParaRPr lang="nl-NL" sz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E10A39-8CFD-7522-B1DC-D90B77D633AD}"/>
              </a:ext>
            </a:extLst>
          </p:cNvPr>
          <p:cNvGrpSpPr/>
          <p:nvPr/>
        </p:nvGrpSpPr>
        <p:grpSpPr>
          <a:xfrm>
            <a:off x="6096000" y="2916867"/>
            <a:ext cx="4413956" cy="3706133"/>
            <a:chOff x="6096000" y="2916867"/>
            <a:chExt cx="4413956" cy="37061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3C4697D-3102-3955-D762-1A4A0B83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16867"/>
              <a:ext cx="4413956" cy="370613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14FB51-D46A-3A8E-6A73-EC1D2D8CFAFE}"/>
                </a:ext>
              </a:extLst>
            </p:cNvPr>
            <p:cNvSpPr txBox="1"/>
            <p:nvPr/>
          </p:nvSpPr>
          <p:spPr>
            <a:xfrm>
              <a:off x="8730669" y="3062449"/>
              <a:ext cx="13741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/>
                <a:t>Figure by W. Gropp</a:t>
              </a:r>
              <a:endParaRPr lang="nl-NL" sz="120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59C5680-2824-96B3-426E-6249EA772130}"/>
              </a:ext>
            </a:extLst>
          </p:cNvPr>
          <p:cNvSpPr txBox="1"/>
          <p:nvPr/>
        </p:nvSpPr>
        <p:spPr>
          <a:xfrm>
            <a:off x="2839576" y="4181498"/>
            <a:ext cx="693010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/>
              <a:t>A modeler cares about Time to Solution!</a:t>
            </a:r>
            <a:endParaRPr lang="nl-NL" sz="3200"/>
          </a:p>
        </p:txBody>
      </p:sp>
    </p:spTree>
    <p:extLst>
      <p:ext uri="{BB962C8B-B14F-4D97-AF65-F5344CB8AC3E}">
        <p14:creationId xmlns:p14="http://schemas.microsoft.com/office/powerpoint/2010/main" val="1830111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21A11-9F23-9348-957A-2F63EF4F8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 on Memory Bandwidth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453D5-DD4C-F205-C20B-0C87D7BA4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16365" cy="1528624"/>
          </a:xfrm>
        </p:spPr>
        <p:txBody>
          <a:bodyPr>
            <a:normAutofit/>
          </a:bodyPr>
          <a:lstStyle/>
          <a:p>
            <a:r>
              <a:rPr lang="el-GR" sz="2400"/>
              <a:t>π</a:t>
            </a:r>
            <a:r>
              <a:rPr lang="nl-NL" sz="2400"/>
              <a:t> = Peak Performance</a:t>
            </a:r>
          </a:p>
          <a:p>
            <a:r>
              <a:rPr lang="nl-NL" sz="2400"/>
              <a:t>β = Peak Bandwidth</a:t>
            </a:r>
          </a:p>
          <a:p>
            <a:r>
              <a:rPr lang="nl-NL" sz="2400"/>
              <a:t>I = Arithmetic Intensity</a:t>
            </a:r>
          </a:p>
          <a:p>
            <a:pPr marL="0" indent="0">
              <a:buNone/>
            </a:pPr>
            <a:endParaRPr lang="nl-NL" sz="240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2098279F-0DAC-E4EC-24F8-125024E64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682" y="2041048"/>
            <a:ext cx="6377208" cy="306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56F75D-6EF3-2811-C5DA-98F7C1122720}"/>
              </a:ext>
            </a:extLst>
          </p:cNvPr>
          <p:cNvSpPr txBox="1"/>
          <p:nvPr/>
        </p:nvSpPr>
        <p:spPr>
          <a:xfrm>
            <a:off x="7522159" y="1704081"/>
            <a:ext cx="218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Roofline Model: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6A663E-AF3D-5555-5169-98783206F789}"/>
              </a:ext>
            </a:extLst>
          </p:cNvPr>
          <p:cNvGrpSpPr/>
          <p:nvPr/>
        </p:nvGrpSpPr>
        <p:grpSpPr>
          <a:xfrm>
            <a:off x="1290145" y="3647090"/>
            <a:ext cx="3369380" cy="3095044"/>
            <a:chOff x="838200" y="3930869"/>
            <a:chExt cx="3369380" cy="30950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16A1745-0413-BF12-96B4-31EA7F624D6C}"/>
                </a:ext>
              </a:extLst>
            </p:cNvPr>
            <p:cNvSpPr/>
            <p:nvPr/>
          </p:nvSpPr>
          <p:spPr>
            <a:xfrm>
              <a:off x="838200" y="3930869"/>
              <a:ext cx="3369380" cy="2732690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B98857-1E36-58E9-06A4-3D7BE0C512B0}"/>
                </a:ext>
              </a:extLst>
            </p:cNvPr>
            <p:cNvSpPr txBox="1"/>
            <p:nvPr/>
          </p:nvSpPr>
          <p:spPr>
            <a:xfrm>
              <a:off x="1057919" y="5497289"/>
              <a:ext cx="3149661" cy="1528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nl-NL" sz="2800" baseline="-25000"/>
                <a:t>24 Bytes (2 load, 1 store) </a:t>
              </a:r>
            </a:p>
            <a:p>
              <a:pPr marL="0" indent="0">
                <a:buNone/>
              </a:pPr>
              <a:r>
                <a:rPr lang="nl-NL" sz="2800" baseline="-25000"/>
                <a:t>2 FLOPS, 1 ADD and 1 MUL</a:t>
              </a:r>
            </a:p>
            <a:p>
              <a:r>
                <a:rPr lang="nl-NL" sz="2800" baseline="-25000"/>
                <a:t>which gives 1/12 FLOPS/Byte</a:t>
              </a:r>
            </a:p>
            <a:p>
              <a:endParaRPr lang="nl-NL" sz="2800" baseline="-25000"/>
            </a:p>
            <a:p>
              <a:endParaRPr lang="nl-NL" sz="2800" baseline="-25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F5E34A-22FD-3474-41DA-25DCFEFC00A6}"/>
                </a:ext>
              </a:extLst>
            </p:cNvPr>
            <p:cNvSpPr txBox="1"/>
            <p:nvPr/>
          </p:nvSpPr>
          <p:spPr>
            <a:xfrm>
              <a:off x="1152512" y="4649694"/>
              <a:ext cx="2572407" cy="70788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DO i = 1, N</a:t>
              </a:r>
            </a:p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  y(i) = a*x(i) + y(i)</a:t>
              </a:r>
            </a:p>
            <a:p>
              <a:pPr marL="0" indent="0">
                <a:buNone/>
              </a:pPr>
              <a:r>
                <a:rPr lang="nl-NL" sz="2000" baseline="-25000">
                  <a:latin typeface="Courier New" panose="02070309020205020404" pitchFamily="49" charset="0"/>
                  <a:cs typeface="Courier New" panose="02070309020205020404" pitchFamily="49" charset="0"/>
                </a:rPr>
                <a:t>END DO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AF9D00-16FB-4DCC-857C-7BF0123059EE}"/>
                </a:ext>
              </a:extLst>
            </p:cNvPr>
            <p:cNvSpPr txBox="1"/>
            <p:nvPr/>
          </p:nvSpPr>
          <p:spPr>
            <a:xfrm>
              <a:off x="1057919" y="4056437"/>
              <a:ext cx="17147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Example: DAXPY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945084-BE16-1406-3B46-0082B4D5373C}"/>
              </a:ext>
            </a:extLst>
          </p:cNvPr>
          <p:cNvCxnSpPr>
            <a:cxnSpLocks/>
          </p:cNvCxnSpPr>
          <p:nvPr/>
        </p:nvCxnSpPr>
        <p:spPr>
          <a:xfrm flipV="1">
            <a:off x="6632026" y="4344894"/>
            <a:ext cx="0" cy="9343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12F32B0-AB75-A9F9-6F13-DEE01FBD77D0}"/>
              </a:ext>
            </a:extLst>
          </p:cNvPr>
          <p:cNvSpPr txBox="1"/>
          <p:nvPr/>
        </p:nvSpPr>
        <p:spPr>
          <a:xfrm>
            <a:off x="6179959" y="5282373"/>
            <a:ext cx="4596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/>
              <a:t>CG method: OI ≈ 0.4</a:t>
            </a:r>
          </a:p>
          <a:p>
            <a:r>
              <a:rPr lang="nl-NL" sz="2400"/>
              <a:t>i.e., a higher peak performance</a:t>
            </a:r>
          </a:p>
          <a:p>
            <a:r>
              <a:rPr lang="nl-NL" sz="2400"/>
              <a:t>will not lead to a shorter run time…</a:t>
            </a:r>
          </a:p>
        </p:txBody>
      </p:sp>
    </p:spTree>
    <p:extLst>
      <p:ext uri="{BB962C8B-B14F-4D97-AF65-F5344CB8AC3E}">
        <p14:creationId xmlns:p14="http://schemas.microsoft.com/office/powerpoint/2010/main" val="371015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631BF-33C2-D6B7-B674-681FFE808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Memory Bandwidth Bound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BA24CDC-04D1-F27A-ECF4-B58B554D69F6}"/>
              </a:ext>
            </a:extLst>
          </p:cNvPr>
          <p:cNvGrpSpPr/>
          <p:nvPr/>
        </p:nvGrpSpPr>
        <p:grpSpPr>
          <a:xfrm>
            <a:off x="2995449" y="1797269"/>
            <a:ext cx="5556253" cy="4088524"/>
            <a:chOff x="3300248" y="2133600"/>
            <a:chExt cx="5556253" cy="40885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8A26E61-C580-742D-F912-A8FD97358632}"/>
                </a:ext>
              </a:extLst>
            </p:cNvPr>
            <p:cNvSpPr/>
            <p:nvPr/>
          </p:nvSpPr>
          <p:spPr>
            <a:xfrm>
              <a:off x="3300248" y="2133600"/>
              <a:ext cx="5535233" cy="408852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D0A3AC8-6909-2ABE-C18F-811FC106A1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5644054"/>
              <a:ext cx="3205655" cy="1051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518712B-EB98-50DC-2E34-FAB4E762AC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2400" y="2564523"/>
              <a:ext cx="0" cy="3108434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75EE744-CD31-D78F-4A9E-28B1369E3D03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972910" y="2711661"/>
              <a:ext cx="2995448" cy="2953413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4FE205C-5404-1C81-F471-066D151BDC00}"/>
                </a:ext>
              </a:extLst>
            </p:cNvPr>
            <p:cNvSpPr/>
            <p:nvPr/>
          </p:nvSpPr>
          <p:spPr>
            <a:xfrm>
              <a:off x="3962401" y="3636570"/>
              <a:ext cx="3037488" cy="2007484"/>
            </a:xfrm>
            <a:custGeom>
              <a:avLst/>
              <a:gdLst>
                <a:gd name="connsiteX0" fmla="*/ 0 w 2827283"/>
                <a:gd name="connsiteY0" fmla="*/ 1944414 h 1944414"/>
                <a:gd name="connsiteX1" fmla="*/ 1177159 w 2827283"/>
                <a:gd name="connsiteY1" fmla="*/ 851338 h 1944414"/>
                <a:gd name="connsiteX2" fmla="*/ 2259724 w 2827283"/>
                <a:gd name="connsiteY2" fmla="*/ 189187 h 1944414"/>
                <a:gd name="connsiteX3" fmla="*/ 2827283 w 2827283"/>
                <a:gd name="connsiteY3" fmla="*/ 0 h 1944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7283" h="1944414">
                  <a:moveTo>
                    <a:pt x="0" y="1944414"/>
                  </a:moveTo>
                  <a:cubicBezTo>
                    <a:pt x="400269" y="1544145"/>
                    <a:pt x="800538" y="1143876"/>
                    <a:pt x="1177159" y="851338"/>
                  </a:cubicBezTo>
                  <a:cubicBezTo>
                    <a:pt x="1553780" y="558800"/>
                    <a:pt x="1984703" y="331077"/>
                    <a:pt x="2259724" y="189187"/>
                  </a:cubicBezTo>
                  <a:cubicBezTo>
                    <a:pt x="2534745" y="47297"/>
                    <a:pt x="2681014" y="23648"/>
                    <a:pt x="2827283" y="0"/>
                  </a:cubicBezTo>
                </a:path>
              </a:pathLst>
            </a:cu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0689343-671C-EDED-B63F-4C8DF3C2C412}"/>
                </a:ext>
              </a:extLst>
            </p:cNvPr>
            <p:cNvSpPr/>
            <p:nvPr/>
          </p:nvSpPr>
          <p:spPr>
            <a:xfrm>
              <a:off x="3941379" y="4004440"/>
              <a:ext cx="3048000" cy="1671145"/>
            </a:xfrm>
            <a:custGeom>
              <a:avLst/>
              <a:gdLst>
                <a:gd name="connsiteX0" fmla="*/ 0 w 2869324"/>
                <a:gd name="connsiteY0" fmla="*/ 1671145 h 1671145"/>
                <a:gd name="connsiteX1" fmla="*/ 1030014 w 2869324"/>
                <a:gd name="connsiteY1" fmla="*/ 714704 h 1671145"/>
                <a:gd name="connsiteX2" fmla="*/ 1860331 w 2869324"/>
                <a:gd name="connsiteY2" fmla="*/ 210207 h 1671145"/>
                <a:gd name="connsiteX3" fmla="*/ 2869324 w 2869324"/>
                <a:gd name="connsiteY3" fmla="*/ 0 h 167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69324" h="1671145">
                  <a:moveTo>
                    <a:pt x="0" y="1671145"/>
                  </a:moveTo>
                  <a:cubicBezTo>
                    <a:pt x="359979" y="1314669"/>
                    <a:pt x="719959" y="958194"/>
                    <a:pt x="1030014" y="714704"/>
                  </a:cubicBezTo>
                  <a:cubicBezTo>
                    <a:pt x="1340069" y="471214"/>
                    <a:pt x="1553779" y="329324"/>
                    <a:pt x="1860331" y="210207"/>
                  </a:cubicBezTo>
                  <a:cubicBezTo>
                    <a:pt x="2166883" y="91090"/>
                    <a:pt x="2518103" y="45545"/>
                    <a:pt x="2869324" y="0"/>
                  </a:cubicBezTo>
                </a:path>
              </a:pathLst>
            </a:cu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EED95F-5924-7380-22D2-A00564885DE4}"/>
                </a:ext>
              </a:extLst>
            </p:cNvPr>
            <p:cNvSpPr/>
            <p:nvPr/>
          </p:nvSpPr>
          <p:spPr>
            <a:xfrm>
              <a:off x="3930869" y="3079531"/>
              <a:ext cx="3021616" cy="2585544"/>
            </a:xfrm>
            <a:custGeom>
              <a:avLst/>
              <a:gdLst>
                <a:gd name="connsiteX0" fmla="*/ 0 w 2848303"/>
                <a:gd name="connsiteY0" fmla="*/ 2606566 h 2606566"/>
                <a:gd name="connsiteX1" fmla="*/ 1292772 w 2848303"/>
                <a:gd name="connsiteY1" fmla="*/ 1376856 h 2606566"/>
                <a:gd name="connsiteX2" fmla="*/ 2406869 w 2848303"/>
                <a:gd name="connsiteY2" fmla="*/ 346842 h 2606566"/>
                <a:gd name="connsiteX3" fmla="*/ 2848303 w 2848303"/>
                <a:gd name="connsiteY3" fmla="*/ 0 h 260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8303" h="2606566">
                  <a:moveTo>
                    <a:pt x="0" y="2606566"/>
                  </a:moveTo>
                  <a:lnTo>
                    <a:pt x="1292772" y="1376856"/>
                  </a:lnTo>
                  <a:cubicBezTo>
                    <a:pt x="1693917" y="1000235"/>
                    <a:pt x="2147614" y="576318"/>
                    <a:pt x="2406869" y="346842"/>
                  </a:cubicBezTo>
                  <a:cubicBezTo>
                    <a:pt x="2666124" y="117366"/>
                    <a:pt x="2757213" y="58683"/>
                    <a:pt x="2848303" y="0"/>
                  </a:cubicBezTo>
                </a:path>
              </a:pathLst>
            </a:cu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9C948C8-5D0D-57E2-0052-3BBC7A9D75C3}"/>
                </a:ext>
              </a:extLst>
            </p:cNvPr>
            <p:cNvSpPr txBox="1"/>
            <p:nvPr/>
          </p:nvSpPr>
          <p:spPr>
            <a:xfrm>
              <a:off x="4705280" y="5716156"/>
              <a:ext cx="17198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nr. of processors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41A0FC-522D-D05B-B91C-3A03A2A1295A}"/>
                </a:ext>
              </a:extLst>
            </p:cNvPr>
            <p:cNvSpPr txBox="1"/>
            <p:nvPr/>
          </p:nvSpPr>
          <p:spPr>
            <a:xfrm rot="16200000">
              <a:off x="3113278" y="381977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speedup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C781E6-48C6-7E81-D461-55EC6211101E}"/>
                </a:ext>
              </a:extLst>
            </p:cNvPr>
            <p:cNvSpPr txBox="1"/>
            <p:nvPr/>
          </p:nvSpPr>
          <p:spPr>
            <a:xfrm>
              <a:off x="6649200" y="2342329"/>
              <a:ext cx="6383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i="1"/>
                <a:t>ideal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A6496A-712C-EAAD-4593-C142D4B6A33C}"/>
                </a:ext>
              </a:extLst>
            </p:cNvPr>
            <p:cNvSpPr txBox="1"/>
            <p:nvPr/>
          </p:nvSpPr>
          <p:spPr>
            <a:xfrm>
              <a:off x="7094480" y="2873843"/>
              <a:ext cx="1762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=  4 ppn   ($$$$)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F5E15E-69A0-F478-A8E5-E9DF1236CFB5}"/>
                </a:ext>
              </a:extLst>
            </p:cNvPr>
            <p:cNvSpPr txBox="1"/>
            <p:nvPr/>
          </p:nvSpPr>
          <p:spPr>
            <a:xfrm>
              <a:off x="7083970" y="3357314"/>
              <a:ext cx="1527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=  8 ppn   ($$)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167834-DFF2-E237-88B9-5A62E55FD2E7}"/>
                </a:ext>
              </a:extLst>
            </p:cNvPr>
            <p:cNvSpPr txBox="1"/>
            <p:nvPr/>
          </p:nvSpPr>
          <p:spPr>
            <a:xfrm>
              <a:off x="6962995" y="383478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/>
                <a:t>  = 16 ppn  ($)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385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nali National Park and Preserve - Wikipedia">
            <a:extLst>
              <a:ext uri="{FF2B5EF4-FFF2-40B4-BE49-F238E27FC236}">
                <a16:creationId xmlns:a16="http://schemas.microsoft.com/office/drawing/2014/main" id="{F0720B72-E774-BA0D-9660-A3019C183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0004"/>
            <a:ext cx="12192000" cy="809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4338B49-8412-B086-E7ED-7845442ACD4D}"/>
              </a:ext>
            </a:extLst>
          </p:cNvPr>
          <p:cNvSpPr txBox="1">
            <a:spLocks/>
          </p:cNvSpPr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3774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82FB2-F227-563A-12EB-3E50F3EAA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Amdahl Example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99E713-EFEF-AE10-DFF0-D03EAE753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2" y="1690688"/>
            <a:ext cx="4772025" cy="131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FD4E2E-29D7-F390-D938-89634B146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3016251"/>
            <a:ext cx="1083945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70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DC14-1E50-B967-C6DF-6205BF1D4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Roofline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5F5766-5F69-4CEF-F515-B348A7D5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0" y="1892568"/>
            <a:ext cx="7855426" cy="35590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D9AD96-C0FC-4CD2-0BB6-A9774F372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517" y="2220685"/>
            <a:ext cx="3625193" cy="212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1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A16C03-A80E-E39E-F132-4E18E99332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  <a:endParaRPr lang="nl-NL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6C8F4F-9DE7-9ED2-825B-519E7D07951A}"/>
              </a:ext>
            </a:extLst>
          </p:cNvPr>
          <p:cNvGrpSpPr/>
          <p:nvPr/>
        </p:nvGrpSpPr>
        <p:grpSpPr>
          <a:xfrm>
            <a:off x="616772" y="1690688"/>
            <a:ext cx="5363898" cy="4464701"/>
            <a:chOff x="616772" y="1690688"/>
            <a:chExt cx="5363898" cy="4464701"/>
          </a:xfrm>
        </p:grpSpPr>
        <p:pic>
          <p:nvPicPr>
            <p:cNvPr id="10" name="Picture 9" descr="A diagram of a hydrological system&#10;&#10;Description automatically generated">
              <a:extLst>
                <a:ext uri="{FF2B5EF4-FFF2-40B4-BE49-F238E27FC236}">
                  <a16:creationId xmlns:a16="http://schemas.microsoft.com/office/drawing/2014/main" id="{7E06BFB4-B003-40F5-AAD3-E26DC696B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72" y="1690688"/>
              <a:ext cx="5363898" cy="30171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C6869F-A6F0-7A6D-0D1B-2144257DEFEB}"/>
                </a:ext>
              </a:extLst>
            </p:cNvPr>
            <p:cNvSpPr txBox="1"/>
            <p:nvPr/>
          </p:nvSpPr>
          <p:spPr>
            <a:xfrm>
              <a:off x="1196546" y="4955060"/>
              <a:ext cx="44381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/>
                <a:t>“keynote: </a:t>
              </a:r>
              <a:r>
                <a:rPr lang="en-US"/>
                <a:t>Integrated modelling in the Netherlands: Delta Programme Freshwater</a:t>
              </a:r>
              <a:r>
                <a:rPr lang="nl-NL"/>
                <a:t>”</a:t>
              </a:r>
            </a:p>
            <a:p>
              <a:endParaRPr lang="nl-NL"/>
            </a:p>
            <a:p>
              <a:r>
                <a:rPr lang="nl-NL" i="1"/>
                <a:t>by Marjolein Mens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2B81752-DCA9-6865-F2B7-E0FD3F201F59}"/>
              </a:ext>
            </a:extLst>
          </p:cNvPr>
          <p:cNvGrpSpPr/>
          <p:nvPr/>
        </p:nvGrpSpPr>
        <p:grpSpPr>
          <a:xfrm>
            <a:off x="6322086" y="1690688"/>
            <a:ext cx="5363898" cy="4187701"/>
            <a:chOff x="6322086" y="1690688"/>
            <a:chExt cx="5363898" cy="4187701"/>
          </a:xfrm>
        </p:grpSpPr>
        <p:pic>
          <p:nvPicPr>
            <p:cNvPr id="18" name="Picture 17" descr="A map of the united states&#10;&#10;Description automatically generated">
              <a:extLst>
                <a:ext uri="{FF2B5EF4-FFF2-40B4-BE49-F238E27FC236}">
                  <a16:creationId xmlns:a16="http://schemas.microsoft.com/office/drawing/2014/main" id="{871AB5A8-598E-93C2-445C-06348E8E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086" y="1690688"/>
              <a:ext cx="5363898" cy="30171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BAC91D2-2FB0-44DD-9291-C0FFF2AAAB51}"/>
                </a:ext>
              </a:extLst>
            </p:cNvPr>
            <p:cNvSpPr txBox="1"/>
            <p:nvPr/>
          </p:nvSpPr>
          <p:spPr>
            <a:xfrm>
              <a:off x="6831229" y="4955059"/>
              <a:ext cx="44381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/>
                <a:t>“keynote: MODFLOW 6 developments”</a:t>
              </a:r>
            </a:p>
            <a:p>
              <a:endParaRPr lang="nl-NL"/>
            </a:p>
            <a:p>
              <a:r>
                <a:rPr lang="nl-NL" i="1"/>
                <a:t>by Chris Langevin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68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1D64407-DC71-EC73-A3F8-BFAE65CC7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9" y="294893"/>
            <a:ext cx="8870831" cy="656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en ongedateerde foto van Gordon Moore, mede-oprichter van Intel.">
            <a:extLst>
              <a:ext uri="{FF2B5EF4-FFF2-40B4-BE49-F238E27FC236}">
                <a16:creationId xmlns:a16="http://schemas.microsoft.com/office/drawing/2014/main" id="{8CFC923A-34D2-3842-7D27-E7871A18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85" y="4370728"/>
            <a:ext cx="1555099" cy="1036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605715-C180-A629-A2AE-5D21636D4686}"/>
              </a:ext>
            </a:extLst>
          </p:cNvPr>
          <p:cNvSpPr txBox="1"/>
          <p:nvPr/>
        </p:nvSpPr>
        <p:spPr>
          <a:xfrm>
            <a:off x="8188835" y="5430065"/>
            <a:ext cx="17518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050"/>
              <a:t>Gordon Moore (1929-2023)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0C034F-30EE-B3DB-27F5-EC4F186B2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582" y="4472760"/>
            <a:ext cx="711095" cy="683148"/>
          </a:xfrm>
          <a:prstGeom prst="rect">
            <a:avLst/>
          </a:prstGeom>
        </p:spPr>
      </p:pic>
      <p:pic>
        <p:nvPicPr>
          <p:cNvPr id="1030" name="Picture 6" descr="Intel Pentium G6950 - Dual Core - 2.80 GHz - 73W TDP">
            <a:extLst>
              <a:ext uri="{FF2B5EF4-FFF2-40B4-BE49-F238E27FC236}">
                <a16:creationId xmlns:a16="http://schemas.microsoft.com/office/drawing/2014/main" id="{68EDAFD8-1348-56AF-3841-56AA9F44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39" y="2352177"/>
            <a:ext cx="823371" cy="75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MD EPYC ROME 32-CORE 7502P | Azerty.nl">
            <a:extLst>
              <a:ext uri="{FF2B5EF4-FFF2-40B4-BE49-F238E27FC236}">
                <a16:creationId xmlns:a16="http://schemas.microsoft.com/office/drawing/2014/main" id="{522E75CB-B4BD-30D6-6788-A676371A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2570" y="1174689"/>
            <a:ext cx="735847" cy="73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9828610-8EF7-E1CF-66B0-9D4FC640E3C5}"/>
              </a:ext>
            </a:extLst>
          </p:cNvPr>
          <p:cNvCxnSpPr/>
          <p:nvPr/>
        </p:nvCxnSpPr>
        <p:spPr>
          <a:xfrm flipH="1">
            <a:off x="2301762" y="5113868"/>
            <a:ext cx="189186" cy="7193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2A4F6FD-D1E2-973C-EB80-8A11BE03EF7C}"/>
              </a:ext>
            </a:extLst>
          </p:cNvPr>
          <p:cNvCxnSpPr>
            <a:cxnSpLocks/>
          </p:cNvCxnSpPr>
          <p:nvPr/>
        </p:nvCxnSpPr>
        <p:spPr>
          <a:xfrm flipH="1">
            <a:off x="5324472" y="3063434"/>
            <a:ext cx="269444" cy="7124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B919B7A6-E64A-D45F-04E7-AFC046205D11}"/>
              </a:ext>
            </a:extLst>
          </p:cNvPr>
          <p:cNvCxnSpPr>
            <a:cxnSpLocks/>
          </p:cNvCxnSpPr>
          <p:nvPr/>
        </p:nvCxnSpPr>
        <p:spPr>
          <a:xfrm flipH="1" flipV="1">
            <a:off x="8996855" y="1229710"/>
            <a:ext cx="805329" cy="2918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03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0472-9227-010B-B05D-5FB55A2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Moore’s Law: the end of it…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44E17-D1F8-19BC-CC66-094BCF050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39" y="1509205"/>
            <a:ext cx="8059759" cy="507353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9D6571D-76CB-BF3B-6123-150BD1363EA5}"/>
              </a:ext>
            </a:extLst>
          </p:cNvPr>
          <p:cNvGrpSpPr/>
          <p:nvPr/>
        </p:nvGrpSpPr>
        <p:grpSpPr>
          <a:xfrm>
            <a:off x="1551788" y="2051802"/>
            <a:ext cx="8725654" cy="1532226"/>
            <a:chOff x="1551788" y="2051802"/>
            <a:chExt cx="8725654" cy="15322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E41607-7DEE-9683-D680-3FE05E6B894F}"/>
                </a:ext>
              </a:extLst>
            </p:cNvPr>
            <p:cNvSpPr txBox="1"/>
            <p:nvPr/>
          </p:nvSpPr>
          <p:spPr>
            <a:xfrm>
              <a:off x="1551788" y="2051802"/>
              <a:ext cx="3840018" cy="10156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sz="2000"/>
                <a:t>Why haven’t clock speeds increased, even though transistors have continued to shrink?</a:t>
              </a:r>
              <a:endParaRPr lang="nl-NL" sz="20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8B89B62-490A-98ED-2BD7-939EECF6BC7D}"/>
                </a:ext>
              </a:extLst>
            </p:cNvPr>
            <p:cNvCxnSpPr>
              <a:cxnSpLocks/>
            </p:cNvCxnSpPr>
            <p:nvPr/>
          </p:nvCxnSpPr>
          <p:spPr>
            <a:xfrm>
              <a:off x="3829626" y="3099773"/>
              <a:ext cx="542677" cy="421193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2EED85-B0EE-1801-12F7-83677C4B32D0}"/>
                </a:ext>
              </a:extLst>
            </p:cNvPr>
            <p:cNvCxnSpPr/>
            <p:nvPr/>
          </p:nvCxnSpPr>
          <p:spPr>
            <a:xfrm>
              <a:off x="3829626" y="3584028"/>
              <a:ext cx="6447816" cy="0"/>
            </a:xfrm>
            <a:prstGeom prst="line">
              <a:avLst/>
            </a:prstGeom>
            <a:ln w="28575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13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30472-9227-010B-B05D-5FB55A2F7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/>
              <a:t>“Overnight Law”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472FB-EC81-2827-94CE-784B81E252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272752" cy="4809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“Every new generation of models we have more data, demand higher precision, increase the complexity of our calculations </a:t>
            </a:r>
          </a:p>
          <a:p>
            <a:pPr marL="0" indent="0">
              <a:buNone/>
            </a:pPr>
            <a:r>
              <a:rPr lang="en-US"/>
              <a:t>… yet with the new laptops, we can still run our models overnight and present results in the morning…”</a:t>
            </a:r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r>
              <a:rPr lang="nl-NL"/>
              <a:t>No more free lunch, but still benefit from</a:t>
            </a:r>
          </a:p>
          <a:p>
            <a:r>
              <a:rPr lang="nl-NL"/>
              <a:t>the increase of the nr. of cores in a PC</a:t>
            </a:r>
          </a:p>
          <a:p>
            <a:r>
              <a:rPr lang="nl-NL"/>
              <a:t>novel accelerator hardware (GPU, TPU, FPGA, QC)</a:t>
            </a: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370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4DBC4-ABAC-B819-90BB-D2A575C7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endParaRPr lang="nl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0A971A-2FD0-1F09-2152-5E3C185B3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29" y="1367621"/>
            <a:ext cx="4380141" cy="290437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5D77403-33C6-C04A-EFD7-A4CEE95CDE1D}"/>
              </a:ext>
            </a:extLst>
          </p:cNvPr>
          <p:cNvGrpSpPr/>
          <p:nvPr/>
        </p:nvGrpSpPr>
        <p:grpSpPr>
          <a:xfrm>
            <a:off x="838200" y="1367621"/>
            <a:ext cx="4732283" cy="2773150"/>
            <a:chOff x="838200" y="1367621"/>
            <a:chExt cx="4732283" cy="27731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85EB705-D00B-0614-3035-0CBE72230F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407"/>
            <a:stretch/>
          </p:blipFill>
          <p:spPr>
            <a:xfrm>
              <a:off x="838200" y="1367621"/>
              <a:ext cx="4732283" cy="277315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17BF555-D5AA-B0BF-156A-DE036D257C58}"/>
                </a:ext>
              </a:extLst>
            </p:cNvPr>
            <p:cNvSpPr/>
            <p:nvPr/>
          </p:nvSpPr>
          <p:spPr>
            <a:xfrm>
              <a:off x="2767263" y="1367621"/>
              <a:ext cx="1191126" cy="1603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7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C58C76C7-B9D5-299E-A11C-1E58C4341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45" y="4140771"/>
            <a:ext cx="2527168" cy="252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FE78E5FB-B7C7-F29D-D075-D1F12C12B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91" y="5348998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CF6BFB64-3224-B84A-166A-0AA002037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24" y="5348998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7ED7C305-2EA8-A5E4-2424-EA9CAB16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57" y="5348997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DF93DCDB-0AA2-5F3C-0089-024ECECF3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25" y="5348996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A4D69DF2-9E4D-40A2-2AC7-E2FEEC7DC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691" y="4382692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E09B146B-682D-FE0A-31E7-9929E2B07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424" y="4382692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79678863-7CA2-84CF-7CF4-9C79110B2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157" y="4382691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Computer, desktop, internet, monitor, pc, technology, windows computer icon  - Download on Iconfinder">
            <a:extLst>
              <a:ext uri="{FF2B5EF4-FFF2-40B4-BE49-F238E27FC236}">
                <a16:creationId xmlns:a16="http://schemas.microsoft.com/office/drawing/2014/main" id="{10D4DC2B-5FD3-2358-2110-18914F3DB1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2025" y="4382690"/>
            <a:ext cx="1212945" cy="121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AD4ABADF-3C79-C5AF-DBD0-B0D0CB621E7C}"/>
              </a:ext>
            </a:extLst>
          </p:cNvPr>
          <p:cNvGrpSpPr/>
          <p:nvPr/>
        </p:nvGrpSpPr>
        <p:grpSpPr>
          <a:xfrm>
            <a:off x="5398893" y="5143267"/>
            <a:ext cx="5090431" cy="737270"/>
            <a:chOff x="5398893" y="5143267"/>
            <a:chExt cx="5090431" cy="737270"/>
          </a:xfrm>
        </p:grpSpPr>
        <p:sp>
          <p:nvSpPr>
            <p:cNvPr id="16" name="Arrow: Left 15">
              <a:extLst>
                <a:ext uri="{FF2B5EF4-FFF2-40B4-BE49-F238E27FC236}">
                  <a16:creationId xmlns:a16="http://schemas.microsoft.com/office/drawing/2014/main" id="{5056B0E2-63A6-CF6E-40F9-80C951091F5F}"/>
                </a:ext>
              </a:extLst>
            </p:cNvPr>
            <p:cNvSpPr/>
            <p:nvPr/>
          </p:nvSpPr>
          <p:spPr>
            <a:xfrm>
              <a:off x="6285186" y="5348995"/>
              <a:ext cx="4104200" cy="200467"/>
            </a:xfrm>
            <a:prstGeom prst="lef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Arrow: Up-Down 16">
              <a:extLst>
                <a:ext uri="{FF2B5EF4-FFF2-40B4-BE49-F238E27FC236}">
                  <a16:creationId xmlns:a16="http://schemas.microsoft.com/office/drawing/2014/main" id="{887867B8-A325-E664-F6F0-E8A337FFAC75}"/>
                </a:ext>
              </a:extLst>
            </p:cNvPr>
            <p:cNvSpPr/>
            <p:nvPr/>
          </p:nvSpPr>
          <p:spPr>
            <a:xfrm>
              <a:off x="10308497" y="525931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8" name="Arrow: Up-Down 17">
              <a:extLst>
                <a:ext uri="{FF2B5EF4-FFF2-40B4-BE49-F238E27FC236}">
                  <a16:creationId xmlns:a16="http://schemas.microsoft.com/office/drawing/2014/main" id="{62F2B725-14BB-CD23-BA90-51C915766090}"/>
                </a:ext>
              </a:extLst>
            </p:cNvPr>
            <p:cNvSpPr/>
            <p:nvPr/>
          </p:nvSpPr>
          <p:spPr>
            <a:xfrm>
              <a:off x="9335000" y="526344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567DA5FC-79AF-4197-CCA5-700946BC1098}"/>
                </a:ext>
              </a:extLst>
            </p:cNvPr>
            <p:cNvSpPr/>
            <p:nvPr/>
          </p:nvSpPr>
          <p:spPr>
            <a:xfrm>
              <a:off x="8306804" y="5259319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0" name="Arrow: Up-Down 19">
              <a:extLst>
                <a:ext uri="{FF2B5EF4-FFF2-40B4-BE49-F238E27FC236}">
                  <a16:creationId xmlns:a16="http://schemas.microsoft.com/office/drawing/2014/main" id="{5C516A49-1660-FB7B-AA8A-7AC57EDF6580}"/>
                </a:ext>
              </a:extLst>
            </p:cNvPr>
            <p:cNvSpPr/>
            <p:nvPr/>
          </p:nvSpPr>
          <p:spPr>
            <a:xfrm>
              <a:off x="7287111" y="5242428"/>
              <a:ext cx="180827" cy="412684"/>
            </a:xfrm>
            <a:prstGeom prst="up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14EFDA86-92FF-8C29-E5D3-546822E930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211"/>
            <a:stretch/>
          </p:blipFill>
          <p:spPr bwMode="auto">
            <a:xfrm>
              <a:off x="5398893" y="5143267"/>
              <a:ext cx="853152" cy="73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13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Communication</a:t>
            </a:r>
            <a:endParaRPr lang="nl-NL" i="1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0E529EE-90F5-4E55-3170-0613E76B3948}"/>
              </a:ext>
            </a:extLst>
          </p:cNvPr>
          <p:cNvGrpSpPr/>
          <p:nvPr/>
        </p:nvGrpSpPr>
        <p:grpSpPr>
          <a:xfrm>
            <a:off x="1408365" y="1986180"/>
            <a:ext cx="3243497" cy="1325564"/>
            <a:chOff x="6397375" y="1555407"/>
            <a:chExt cx="5516077" cy="2179253"/>
          </a:xfrm>
        </p:grpSpPr>
        <p:pic>
          <p:nvPicPr>
            <p:cNvPr id="6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01BDA98-EE20-A3F1-6899-2A93EBD71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173" y="2521715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E16D345A-E3E9-881B-D460-241DAF7597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906" y="2521715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968F2725-EA8D-8620-BAC8-559A6C9B39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639" y="2521714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90EF598C-B584-BAB1-F723-61617FFC01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07" y="2521713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3FC8F719-6D9D-E3DE-45DB-C2E450E29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6173" y="1555409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43E5C3A-0915-54D9-EBD0-37B6E75A21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906" y="1555409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01CF7055-498D-EC42-935B-4D5776ECF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21639" y="1555408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1BBC1E21-C765-C205-CD49-29C60A7197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0507" y="1555407"/>
              <a:ext cx="1212945" cy="1212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9893D0-C335-37DC-313C-AC87726B6DE2}"/>
                </a:ext>
              </a:extLst>
            </p:cNvPr>
            <p:cNvGrpSpPr/>
            <p:nvPr/>
          </p:nvGrpSpPr>
          <p:grpSpPr>
            <a:xfrm>
              <a:off x="6397375" y="2315984"/>
              <a:ext cx="5090431" cy="737270"/>
              <a:chOff x="5398893" y="5143267"/>
              <a:chExt cx="5090431" cy="737270"/>
            </a:xfrm>
          </p:grpSpPr>
          <p:sp>
            <p:nvSpPr>
              <p:cNvPr id="15" name="Arrow: Left 14">
                <a:extLst>
                  <a:ext uri="{FF2B5EF4-FFF2-40B4-BE49-F238E27FC236}">
                    <a16:creationId xmlns:a16="http://schemas.microsoft.com/office/drawing/2014/main" id="{3BE915A2-A41E-9709-6682-B289EA3C3131}"/>
                  </a:ext>
                </a:extLst>
              </p:cNvPr>
              <p:cNvSpPr/>
              <p:nvPr/>
            </p:nvSpPr>
            <p:spPr>
              <a:xfrm>
                <a:off x="6285186" y="5348995"/>
                <a:ext cx="4104200" cy="200467"/>
              </a:xfrm>
              <a:prstGeom prst="left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6" name="Arrow: Up-Down 15">
                <a:extLst>
                  <a:ext uri="{FF2B5EF4-FFF2-40B4-BE49-F238E27FC236}">
                    <a16:creationId xmlns:a16="http://schemas.microsoft.com/office/drawing/2014/main" id="{B0C0D493-2139-C8A7-B60F-A1A934F2740F}"/>
                  </a:ext>
                </a:extLst>
              </p:cNvPr>
              <p:cNvSpPr/>
              <p:nvPr/>
            </p:nvSpPr>
            <p:spPr>
              <a:xfrm>
                <a:off x="10308497" y="525931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7" name="Arrow: Up-Down 16">
                <a:extLst>
                  <a:ext uri="{FF2B5EF4-FFF2-40B4-BE49-F238E27FC236}">
                    <a16:creationId xmlns:a16="http://schemas.microsoft.com/office/drawing/2014/main" id="{D2939D8A-10FD-613B-B209-C543DF81FF14}"/>
                  </a:ext>
                </a:extLst>
              </p:cNvPr>
              <p:cNvSpPr/>
              <p:nvPr/>
            </p:nvSpPr>
            <p:spPr>
              <a:xfrm>
                <a:off x="9335000" y="526344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Arrow: Up-Down 17">
                <a:extLst>
                  <a:ext uri="{FF2B5EF4-FFF2-40B4-BE49-F238E27FC236}">
                    <a16:creationId xmlns:a16="http://schemas.microsoft.com/office/drawing/2014/main" id="{88408652-1E70-0606-34F8-CFFBC527F826}"/>
                  </a:ext>
                </a:extLst>
              </p:cNvPr>
              <p:cNvSpPr/>
              <p:nvPr/>
            </p:nvSpPr>
            <p:spPr>
              <a:xfrm>
                <a:off x="8306804" y="5259319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9" name="Arrow: Up-Down 18">
                <a:extLst>
                  <a:ext uri="{FF2B5EF4-FFF2-40B4-BE49-F238E27FC236}">
                    <a16:creationId xmlns:a16="http://schemas.microsoft.com/office/drawing/2014/main" id="{BE8451E5-40E5-4F07-1FD1-41C7053AF299}"/>
                  </a:ext>
                </a:extLst>
              </p:cNvPr>
              <p:cNvSpPr/>
              <p:nvPr/>
            </p:nvSpPr>
            <p:spPr>
              <a:xfrm>
                <a:off x="7287111" y="5242428"/>
                <a:ext cx="180827" cy="412684"/>
              </a:xfrm>
              <a:prstGeom prst="upDownArrow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20" name="Picture 6">
                <a:extLst>
                  <a:ext uri="{FF2B5EF4-FFF2-40B4-BE49-F238E27FC236}">
                    <a16:creationId xmlns:a16="http://schemas.microsoft.com/office/drawing/2014/main" id="{7A79CFCC-1E0C-C705-AF25-7A2C5EA03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3211"/>
              <a:stretch/>
            </p:blipFill>
            <p:spPr bwMode="auto">
              <a:xfrm>
                <a:off x="5398893" y="5143267"/>
                <a:ext cx="853152" cy="7372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F2BD02EB-4280-81DE-9750-68A8DE71F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87767"/>
            <a:ext cx="4971291" cy="3292272"/>
          </a:xfrm>
        </p:spPr>
        <p:txBody>
          <a:bodyPr>
            <a:normAutofit lnSpcReduction="10000"/>
          </a:bodyPr>
          <a:lstStyle/>
          <a:p>
            <a:r>
              <a:rPr lang="en-US"/>
              <a:t>Efficient communication key to parallel performance</a:t>
            </a:r>
          </a:p>
          <a:p>
            <a:r>
              <a:rPr lang="en-US"/>
              <a:t>Bandwidth, Latency, Message size determine Idle Time</a:t>
            </a:r>
          </a:p>
          <a:p>
            <a:r>
              <a:rPr lang="en-US"/>
              <a:t>Optimize?</a:t>
            </a:r>
          </a:p>
          <a:p>
            <a:pPr lvl="1"/>
            <a:r>
              <a:rPr lang="en-US"/>
              <a:t>Maximize throughput</a:t>
            </a:r>
          </a:p>
          <a:p>
            <a:pPr lvl="1"/>
            <a:r>
              <a:rPr lang="en-US"/>
              <a:t>Reduce latency</a:t>
            </a:r>
          </a:p>
          <a:p>
            <a:pPr lvl="1"/>
            <a:r>
              <a:rPr lang="en-US"/>
              <a:t>Minimize message size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2147568-1FA6-4D9F-14BE-7EC07BC2E544}"/>
              </a:ext>
            </a:extLst>
          </p:cNvPr>
          <p:cNvGrpSpPr/>
          <p:nvPr/>
        </p:nvGrpSpPr>
        <p:grpSpPr>
          <a:xfrm>
            <a:off x="6649024" y="779088"/>
            <a:ext cx="4871970" cy="5572058"/>
            <a:chOff x="6649024" y="779088"/>
            <a:chExt cx="4871970" cy="557205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FB3FF0F-DDC5-FF0D-1843-B9E8B3D9EF63}"/>
                </a:ext>
              </a:extLst>
            </p:cNvPr>
            <p:cNvGrpSpPr/>
            <p:nvPr/>
          </p:nvGrpSpPr>
          <p:grpSpPr>
            <a:xfrm>
              <a:off x="6649024" y="779088"/>
              <a:ext cx="4871970" cy="5065307"/>
              <a:chOff x="6649024" y="1254350"/>
              <a:chExt cx="4871970" cy="5065307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985541E7-1020-DD8D-692B-9CF3E1B7BF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304" y="3643233"/>
                <a:ext cx="3212757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2BE746B-5BD4-143F-F051-A578D80336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9304" y="1654691"/>
                <a:ext cx="0" cy="1988542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2F3774C-FA41-EAA9-1503-F68DFC2C169F}"/>
                  </a:ext>
                </a:extLst>
              </p:cNvPr>
              <p:cNvSpPr/>
              <p:nvPr/>
            </p:nvSpPr>
            <p:spPr>
              <a:xfrm>
                <a:off x="7699159" y="2227006"/>
                <a:ext cx="1939265" cy="1325562"/>
              </a:xfrm>
              <a:prstGeom prst="rect">
                <a:avLst/>
              </a:prstGeom>
              <a:solidFill>
                <a:schemeClr val="accent5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24BB721-9E1D-A9EC-69D7-8B3CC6FF612A}"/>
                  </a:ext>
                </a:extLst>
              </p:cNvPr>
              <p:cNvSpPr txBox="1"/>
              <p:nvPr/>
            </p:nvSpPr>
            <p:spPr>
              <a:xfrm>
                <a:off x="10772061" y="3458567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time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77F7571-A9B1-F703-100A-F92179DD90BE}"/>
                  </a:ext>
                </a:extLst>
              </p:cNvPr>
              <p:cNvSpPr txBox="1"/>
              <p:nvPr/>
            </p:nvSpPr>
            <p:spPr>
              <a:xfrm>
                <a:off x="6950443" y="1254350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throughput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CC1780A-1C51-D8D6-E57F-9E1BED5290AB}"/>
                  </a:ext>
                </a:extLst>
              </p:cNvPr>
              <p:cNvSpPr txBox="1"/>
              <p:nvPr/>
            </p:nvSpPr>
            <p:spPr>
              <a:xfrm>
                <a:off x="6649024" y="2706130"/>
                <a:ext cx="6944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/>
                  <a:t>SEND</a:t>
                </a:r>
              </a:p>
            </p:txBody>
          </p: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3552F2D-AFBD-0D14-E820-EF5A1766F1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59304" y="6134991"/>
                <a:ext cx="3212757" cy="0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D561DE49-F50D-4F0C-340A-D789B02ADC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59304" y="4146449"/>
                <a:ext cx="0" cy="1988542"/>
              </a:xfrm>
              <a:prstGeom prst="straightConnector1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25A4337-66A0-72AB-5C4E-8D57FE40FEF7}"/>
                  </a:ext>
                </a:extLst>
              </p:cNvPr>
              <p:cNvSpPr/>
              <p:nvPr/>
            </p:nvSpPr>
            <p:spPr>
              <a:xfrm>
                <a:off x="8546541" y="4718763"/>
                <a:ext cx="1939265" cy="1325562"/>
              </a:xfrm>
              <a:prstGeom prst="rect">
                <a:avLst/>
              </a:prstGeom>
              <a:solidFill>
                <a:schemeClr val="accent6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D910D65-820D-6BF9-67B7-504CD0D3470B}"/>
                  </a:ext>
                </a:extLst>
              </p:cNvPr>
              <p:cNvSpPr txBox="1"/>
              <p:nvPr/>
            </p:nvSpPr>
            <p:spPr>
              <a:xfrm>
                <a:off x="10772061" y="5950325"/>
                <a:ext cx="6142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time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64CA3ED-18B1-D1CF-D307-5D18B0E3FF46}"/>
                  </a:ext>
                </a:extLst>
              </p:cNvPr>
              <p:cNvSpPr txBox="1"/>
              <p:nvPr/>
            </p:nvSpPr>
            <p:spPr>
              <a:xfrm>
                <a:off x="6649024" y="5197888"/>
                <a:ext cx="6740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/>
                  <a:t>RECV</a:t>
                </a:r>
              </a:p>
            </p:txBody>
          </p:sp>
          <p:sp>
            <p:nvSpPr>
              <p:cNvPr id="43" name="Arrow: Left-Right 42">
                <a:extLst>
                  <a:ext uri="{FF2B5EF4-FFF2-40B4-BE49-F238E27FC236}">
                    <a16:creationId xmlns:a16="http://schemas.microsoft.com/office/drawing/2014/main" id="{1E8727B8-FD65-5D8D-115F-AE840BA10257}"/>
                  </a:ext>
                </a:extLst>
              </p:cNvPr>
              <p:cNvSpPr/>
              <p:nvPr/>
            </p:nvSpPr>
            <p:spPr>
              <a:xfrm>
                <a:off x="7654180" y="5716831"/>
                <a:ext cx="847376" cy="209597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5BDD3274-850F-945F-2E22-37D6D2DFCE21}"/>
                  </a:ext>
                </a:extLst>
              </p:cNvPr>
              <p:cNvSpPr txBox="1"/>
              <p:nvPr/>
            </p:nvSpPr>
            <p:spPr>
              <a:xfrm>
                <a:off x="7577923" y="5388762"/>
                <a:ext cx="9998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 b="1"/>
                  <a:t>Latency</a:t>
                </a:r>
                <a:endParaRPr lang="nl-NL" b="1"/>
              </a:p>
            </p:txBody>
          </p:sp>
          <p:sp>
            <p:nvSpPr>
              <p:cNvPr id="45" name="Arrow: Left-Right 44">
                <a:extLst>
                  <a:ext uri="{FF2B5EF4-FFF2-40B4-BE49-F238E27FC236}">
                    <a16:creationId xmlns:a16="http://schemas.microsoft.com/office/drawing/2014/main" id="{28B0E19A-26D8-F2A0-CDAB-D7171AC303FE}"/>
                  </a:ext>
                </a:extLst>
              </p:cNvPr>
              <p:cNvSpPr/>
              <p:nvPr/>
            </p:nvSpPr>
            <p:spPr>
              <a:xfrm rot="16200000">
                <a:off x="9150954" y="2800977"/>
                <a:ext cx="1330109" cy="182166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9D4C783-EBC5-AC5B-4AF7-5BBBF5619420}"/>
                  </a:ext>
                </a:extLst>
              </p:cNvPr>
              <p:cNvSpPr txBox="1"/>
              <p:nvPr/>
            </p:nvSpPr>
            <p:spPr>
              <a:xfrm>
                <a:off x="9935304" y="2706130"/>
                <a:ext cx="1585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 b="0" i="0">
                    <a:solidFill>
                      <a:srgbClr val="202124"/>
                    </a:solidFill>
                    <a:effectLst/>
                    <a:latin typeface="Google Sans"/>
                  </a:rPr>
                  <a:t>∝ </a:t>
                </a:r>
                <a:r>
                  <a:rPr lang="nl-NL" sz="2000" b="1"/>
                  <a:t>Bandwidth</a:t>
                </a:r>
                <a:endParaRPr lang="nl-NL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0EB798B-AAAC-0401-1778-502618634D56}"/>
                  </a:ext>
                </a:extLst>
              </p:cNvPr>
              <p:cNvSpPr txBox="1"/>
              <p:nvPr/>
            </p:nvSpPr>
            <p:spPr>
              <a:xfrm>
                <a:off x="6986071" y="3780524"/>
                <a:ext cx="12549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i="1"/>
                  <a:t>throughput</a:t>
                </a:r>
              </a:p>
            </p:txBody>
          </p:sp>
          <p:sp>
            <p:nvSpPr>
              <p:cNvPr id="49" name="Arrow: Left-Right 48">
                <a:extLst>
                  <a:ext uri="{FF2B5EF4-FFF2-40B4-BE49-F238E27FC236}">
                    <a16:creationId xmlns:a16="http://schemas.microsoft.com/office/drawing/2014/main" id="{6974CCE6-DD7C-EF29-A4EC-395E06AD7D0F}"/>
                  </a:ext>
                </a:extLst>
              </p:cNvPr>
              <p:cNvSpPr/>
              <p:nvPr/>
            </p:nvSpPr>
            <p:spPr>
              <a:xfrm>
                <a:off x="8546540" y="4422916"/>
                <a:ext cx="1939257" cy="205181"/>
              </a:xfrm>
              <a:prstGeom prst="leftRightArrow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007E9FC-0331-B2E7-28A7-DE70EED7A817}"/>
                  </a:ext>
                </a:extLst>
              </p:cNvPr>
              <p:cNvSpPr txBox="1"/>
              <p:nvPr/>
            </p:nvSpPr>
            <p:spPr>
              <a:xfrm>
                <a:off x="8736262" y="4073265"/>
                <a:ext cx="18266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2000">
                    <a:solidFill>
                      <a:srgbClr val="202124"/>
                    </a:solidFill>
                    <a:latin typeface="Google Sans"/>
                  </a:rPr>
                  <a:t>∝ </a:t>
                </a:r>
                <a:r>
                  <a:rPr lang="nl-NL" sz="2000" b="1"/>
                  <a:t>Message Size</a:t>
                </a:r>
                <a:endParaRPr lang="nl-NL" b="1"/>
              </a:p>
            </p:txBody>
          </p:sp>
        </p:grpSp>
        <p:sp>
          <p:nvSpPr>
            <p:cNvPr id="52" name="Arrow: Left-Right 51">
              <a:extLst>
                <a:ext uri="{FF2B5EF4-FFF2-40B4-BE49-F238E27FC236}">
                  <a16:creationId xmlns:a16="http://schemas.microsoft.com/office/drawing/2014/main" id="{AD1E91E1-0B2C-A195-5E63-3D9572233036}"/>
                </a:ext>
              </a:extLst>
            </p:cNvPr>
            <p:cNvSpPr/>
            <p:nvPr/>
          </p:nvSpPr>
          <p:spPr>
            <a:xfrm>
              <a:off x="7559304" y="6126977"/>
              <a:ext cx="2926491" cy="224169"/>
            </a:xfrm>
            <a:prstGeom prst="leftRightArrow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741AB1F-4E01-BB1A-E775-88F35DC4AE4C}"/>
                </a:ext>
              </a:extLst>
            </p:cNvPr>
            <p:cNvSpPr txBox="1"/>
            <p:nvPr/>
          </p:nvSpPr>
          <p:spPr>
            <a:xfrm>
              <a:off x="8501556" y="5765224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b="1"/>
                <a:t>Idle Time</a:t>
              </a:r>
              <a:endParaRPr lang="nl-NL" b="1"/>
            </a:p>
          </p:txBody>
        </p:sp>
      </p:grpSp>
    </p:spTree>
    <p:extLst>
      <p:ext uri="{BB962C8B-B14F-4D97-AF65-F5344CB8AC3E}">
        <p14:creationId xmlns:p14="http://schemas.microsoft.com/office/powerpoint/2010/main" val="15294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Communication Efficiency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FA94-3ABA-7E0D-9927-42E98E7A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935996" cy="4822310"/>
          </a:xfrm>
        </p:spPr>
        <p:txBody>
          <a:bodyPr>
            <a:normAutofit/>
          </a:bodyPr>
          <a:lstStyle/>
          <a:p>
            <a:r>
              <a:rPr lang="en-US"/>
              <a:t>Bandwidth and latency are properties of the hardware</a:t>
            </a:r>
          </a:p>
          <a:p>
            <a:r>
              <a:rPr lang="en-US"/>
              <a:t>Developer can reduce latency by bundling messages</a:t>
            </a:r>
          </a:p>
          <a:p>
            <a:r>
              <a:rPr lang="en-US"/>
              <a:t>Modeler can reduce message size by splitting a domain into subdomains in an optimal way:</a:t>
            </a:r>
          </a:p>
          <a:p>
            <a:r>
              <a:rPr lang="en-US"/>
              <a:t>How to split a model with 4 layers, 200 rows, 1000 columns into 4 subdomains?</a:t>
            </a:r>
          </a:p>
          <a:p>
            <a:pPr lvl="1"/>
            <a:r>
              <a:rPr lang="en-US"/>
              <a:t>Over layers: up to 400k remote cell connections in a subdomain</a:t>
            </a:r>
          </a:p>
          <a:p>
            <a:pPr lvl="1"/>
            <a:r>
              <a:rPr lang="en-US"/>
              <a:t>Over rows: 8k</a:t>
            </a:r>
          </a:p>
          <a:p>
            <a:pPr lvl="1"/>
            <a:r>
              <a:rPr lang="en-US" b="1"/>
              <a:t>Over columns: 1.6k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9F49-6550-8291-F1BC-825F4C5F1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Computing</a:t>
            </a:r>
            <a:br>
              <a:rPr lang="en-US"/>
            </a:br>
            <a:r>
              <a:rPr lang="en-US" sz="3600" i="1"/>
              <a:t>Message Passing Interface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3FA94-3ABA-7E0D-9927-42E98E7AB5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2518" cy="4911506"/>
          </a:xfrm>
        </p:spPr>
        <p:txBody>
          <a:bodyPr>
            <a:normAutofit/>
          </a:bodyPr>
          <a:lstStyle/>
          <a:p>
            <a:r>
              <a:rPr lang="en-US"/>
              <a:t>MPI: Message Passing Interface for exchanging data</a:t>
            </a:r>
          </a:p>
          <a:p>
            <a:r>
              <a:rPr lang="en-US"/>
              <a:t>Standardized and portable</a:t>
            </a:r>
          </a:p>
          <a:p>
            <a:r>
              <a:rPr lang="en-US"/>
              <a:t>Different implementations: </a:t>
            </a:r>
          </a:p>
          <a:p>
            <a:pPr lvl="1"/>
            <a:r>
              <a:rPr lang="en-US"/>
              <a:t>MPICH, OpenMPI, Intel, MS, and e.g. Cray-MPICH</a:t>
            </a:r>
          </a:p>
          <a:p>
            <a:r>
              <a:rPr lang="en-US"/>
              <a:t>Messages can be routed over LAN (PCs, Clusters)</a:t>
            </a:r>
          </a:p>
          <a:p>
            <a:r>
              <a:rPr lang="en-US"/>
              <a:t>Messages routed over fast interconnect, e.g. Infiniband/Omnipath/… (Supercomputers)</a:t>
            </a:r>
          </a:p>
          <a:p>
            <a:r>
              <a:rPr lang="en-US"/>
              <a:t>Latency can vary from ms to </a:t>
            </a:r>
            <a:r>
              <a:rPr lang="el-GR" i="1"/>
              <a:t>μ</a:t>
            </a:r>
            <a:r>
              <a:rPr lang="nl-NL"/>
              <a:t>s!</a:t>
            </a:r>
            <a:endParaRPr lang="en-US"/>
          </a:p>
          <a:p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FF38AC-F363-8F6C-2418-A7FA8000D1EE}"/>
              </a:ext>
            </a:extLst>
          </p:cNvPr>
          <p:cNvGrpSpPr/>
          <p:nvPr/>
        </p:nvGrpSpPr>
        <p:grpSpPr>
          <a:xfrm>
            <a:off x="8182830" y="1573491"/>
            <a:ext cx="3466251" cy="1780622"/>
            <a:chOff x="8182830" y="1573491"/>
            <a:chExt cx="3466251" cy="17806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22AB165-93E8-3F1C-AA26-67A375D3A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82830" y="1932589"/>
              <a:ext cx="3466251" cy="1421524"/>
            </a:xfrm>
            <a:prstGeom prst="rect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F7EA09-D4CC-8CDF-129C-3B3CFB21A686}"/>
                </a:ext>
              </a:extLst>
            </p:cNvPr>
            <p:cNvSpPr txBox="1"/>
            <p:nvPr/>
          </p:nvSpPr>
          <p:spPr>
            <a:xfrm>
              <a:off x="8182830" y="1573491"/>
              <a:ext cx="1090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Standard:</a:t>
              </a:r>
              <a:endParaRPr lang="nl-NL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DFA3E4-AA6A-BB5B-E6E0-09046C8290F3}"/>
              </a:ext>
            </a:extLst>
          </p:cNvPr>
          <p:cNvGrpSpPr/>
          <p:nvPr/>
        </p:nvGrpSpPr>
        <p:grpSpPr>
          <a:xfrm>
            <a:off x="8182830" y="3845317"/>
            <a:ext cx="3466251" cy="2210296"/>
            <a:chOff x="8182830" y="3845317"/>
            <a:chExt cx="3466251" cy="2210296"/>
          </a:xfrm>
        </p:grpSpPr>
        <p:pic>
          <p:nvPicPr>
            <p:cNvPr id="2050" name="Picture 2" descr="TOP500 Meanderings: InfiniBand Fends Off Supercomputing Challengers | TOP500">
              <a:extLst>
                <a:ext uri="{FF2B5EF4-FFF2-40B4-BE49-F238E27FC236}">
                  <a16:creationId xmlns:a16="http://schemas.microsoft.com/office/drawing/2014/main" id="{109F27BF-E496-04FD-88A4-41CD5E0ED6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830" y="4214649"/>
              <a:ext cx="3466251" cy="18409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E7A672-8AEF-88B9-123C-C9F80E0325EF}"/>
                </a:ext>
              </a:extLst>
            </p:cNvPr>
            <p:cNvSpPr txBox="1"/>
            <p:nvPr/>
          </p:nvSpPr>
          <p:spPr>
            <a:xfrm>
              <a:off x="8182830" y="3845317"/>
              <a:ext cx="1199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Infiniband:</a:t>
              </a:r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07872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681</Words>
  <Application>Microsoft Office PowerPoint</Application>
  <PresentationFormat>Widescreen</PresentationFormat>
  <Paragraphs>111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Cambria Math</vt:lpstr>
      <vt:lpstr>Courier New</vt:lpstr>
      <vt:lpstr>Google Sans</vt:lpstr>
      <vt:lpstr>Office Theme</vt:lpstr>
      <vt:lpstr>1_Office Theme</vt:lpstr>
      <vt:lpstr>Introduction to Parallel Computing</vt:lpstr>
      <vt:lpstr>PowerPoint Presentation</vt:lpstr>
      <vt:lpstr>PowerPoint Presentation</vt:lpstr>
      <vt:lpstr>Moore’s Law: the end of it…</vt:lpstr>
      <vt:lpstr>“Overnight Law”</vt:lpstr>
      <vt:lpstr>Parallel Computing</vt:lpstr>
      <vt:lpstr>Parallel Computing Communication</vt:lpstr>
      <vt:lpstr>Parallel Computing Communication Efficiency</vt:lpstr>
      <vt:lpstr>Parallel Computing Message Passing Interface</vt:lpstr>
      <vt:lpstr>Limit on Speedup</vt:lpstr>
      <vt:lpstr>A note on Speedup</vt:lpstr>
      <vt:lpstr>Limit on Memory Bandwidth</vt:lpstr>
      <vt:lpstr>Memory Bandwidth Bound</vt:lpstr>
      <vt:lpstr>PowerPoint Presentation</vt:lpstr>
      <vt:lpstr>Amdahl Example</vt:lpstr>
      <vt:lpstr>Roofline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Martijn Russcher</dc:creator>
  <cp:lastModifiedBy>Martijn Russcher</cp:lastModifiedBy>
  <cp:revision>37</cp:revision>
  <dcterms:created xsi:type="dcterms:W3CDTF">2023-06-26T10:12:19Z</dcterms:created>
  <dcterms:modified xsi:type="dcterms:W3CDTF">2023-11-30T11:23:32Z</dcterms:modified>
</cp:coreProperties>
</file>